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12192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  <p:embeddedFont>
      <p:font typeface="Source Sans Pro SemiBold" panose="020B0603030403020204" pitchFamily="34" charset="0"/>
      <p:bold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4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4271" cy="6856286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95176" y="2153632"/>
            <a:ext cx="11693776" cy="156814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7063"/>
              </a:lnSpc>
              <a:spcAft>
                <a:spcPts val="600"/>
              </a:spcAft>
              <a:buNone/>
            </a:pPr>
            <a:r>
              <a:rPr lang="en-US" sz="6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Process to Resume</a:t>
            </a:r>
            <a:br>
              <a:rPr lang="en-US" sz="6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6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Research at VA Facilities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542789" y="4049947"/>
            <a:ext cx="11646163" cy="5418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24"/>
              </a:lnSpc>
              <a:spcAft>
                <a:spcPts val="600"/>
              </a:spcAft>
              <a:buNone/>
            </a:pPr>
            <a:r>
              <a:rPr lang="en-US" sz="2000" b="1" i="1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Rachel Ramoni - Chief Research and Development Officer</a:t>
            </a:r>
          </a:p>
          <a:p>
            <a:pPr algn="l">
              <a:lnSpc>
                <a:spcPts val="2524"/>
              </a:lnSpc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Office of Research and Development (10X2)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15334-F669-4D42-88DB-6E475A9D95DB}"/>
              </a:ext>
            </a:extLst>
          </p:cNvPr>
          <p:cNvSpPr txBox="1"/>
          <p:nvPr/>
        </p:nvSpPr>
        <p:spPr>
          <a:xfrm>
            <a:off x="8817428" y="356899"/>
            <a:ext cx="3238583" cy="10556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 (Main)</a:t>
            </a:r>
            <a:r>
              <a:rPr lang="en-US" sz="1400" dirty="0">
                <a:solidFill>
                  <a:schemeClr val="tx1"/>
                </a:solidFill>
              </a:rPr>
              <a:t>: (914) 614-3221</a:t>
            </a:r>
          </a:p>
          <a:p>
            <a:r>
              <a:rPr lang="en-US" sz="1400" dirty="0">
                <a:solidFill>
                  <a:schemeClr val="tx1"/>
                </a:solidFill>
              </a:rPr>
              <a:t>Dial in (Alt):     (914) 339-0024</a:t>
            </a:r>
          </a:p>
          <a:p>
            <a:r>
              <a:rPr lang="en-US" sz="1400" dirty="0"/>
              <a:t>Attendee Access Code:  571-970-310</a:t>
            </a:r>
          </a:p>
          <a:p>
            <a:r>
              <a:rPr lang="en-US" sz="1400" dirty="0"/>
              <a:t>Slides in “Handout” Tab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i="1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Requirement</a:t>
            </a:r>
            <a:r>
              <a:rPr lang="en-US" sz="3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 for site to resume in-person research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2480119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5" name="Object 4"/>
          <p:cNvSpPr/>
          <p:nvPr/>
        </p:nvSpPr>
        <p:spPr>
          <a:xfrm>
            <a:off x="2513971" y="2375400"/>
            <a:ext cx="7818070" cy="9760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COVID operations group, incident response group,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or chief of staff sign-off on “Facility Sign Off on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Resumption of In-Person Research Activities” form.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237815" y="3870421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7" name="Object 6"/>
          <p:cNvSpPr/>
          <p:nvPr/>
        </p:nvSpPr>
        <p:spPr>
          <a:xfrm>
            <a:off x="2513971" y="3767017"/>
            <a:ext cx="7818070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Signed form emailed to ORD.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237815" y="4565572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9" name="Object 8"/>
          <p:cNvSpPr/>
          <p:nvPr/>
        </p:nvSpPr>
        <p:spPr>
          <a:xfrm>
            <a:off x="2513971" y="4461120"/>
            <a:ext cx="7818070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ORD releases administrative hold on in-person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research at that site.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-190452" y="6533431"/>
            <a:ext cx="551283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10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i="1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Recommended</a:t>
            </a:r>
            <a:r>
              <a:rPr lang="en-US" sz="3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 steps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1962764"/>
            <a:ext cx="95988" cy="95988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5" name="Object 4"/>
          <p:cNvSpPr/>
          <p:nvPr/>
        </p:nvSpPr>
        <p:spPr>
          <a:xfrm>
            <a:off x="2448075" y="1872535"/>
            <a:ext cx="7883967" cy="5075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97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We are providing research offices an algorithm and form to</a:t>
            </a:r>
            <a:b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capture the risk assessment for an individual study. 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237815" y="2800755"/>
            <a:ext cx="95988" cy="95988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7" name="Object 6"/>
          <p:cNvSpPr/>
          <p:nvPr/>
        </p:nvSpPr>
        <p:spPr>
          <a:xfrm>
            <a:off x="2448075" y="2706823"/>
            <a:ext cx="7883967" cy="2285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97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ORD-funded and non-ORD-funded studies should be assessed.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237815" y="3353067"/>
            <a:ext cx="95988" cy="95988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9" name="Object 8"/>
          <p:cNvSpPr/>
          <p:nvPr/>
        </p:nvSpPr>
        <p:spPr>
          <a:xfrm>
            <a:off x="2448075" y="3262106"/>
            <a:ext cx="7883967" cy="1065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97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We recommend that the research office review the complete set</a:t>
            </a:r>
            <a:b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of risk assessment forms prior to creating a plan to resume</a:t>
            </a:r>
            <a:b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in-person research based upon importance to Veterans and</a:t>
            </a:r>
            <a:b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impact on the facility.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2237815" y="4743369"/>
            <a:ext cx="95988" cy="95988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11" name="Object 10"/>
          <p:cNvSpPr/>
          <p:nvPr/>
        </p:nvSpPr>
        <p:spPr>
          <a:xfrm>
            <a:off x="2448075" y="4654405"/>
            <a:ext cx="7883967" cy="1065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97"/>
              </a:lnSpc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We recommend that the COVID operations group, incident</a:t>
            </a:r>
            <a:b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response group, or chief of staff review the plan prior to signing</a:t>
            </a:r>
            <a:b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the “Facility Sign Off on Resumption of In-Person Research</a:t>
            </a:r>
            <a:b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Activities”.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-190452" y="6533431"/>
            <a:ext cx="551283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11</a:t>
            </a:r>
            <a:endParaRPr lang="en-US" dirty="0"/>
          </a:p>
        </p:txBody>
      </p:sp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Central IRB protocols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2089691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5" name="Object 4"/>
          <p:cNvSpPr/>
          <p:nvPr/>
        </p:nvSpPr>
        <p:spPr>
          <a:xfrm>
            <a:off x="2513971" y="1989646"/>
            <a:ext cx="7818070" cy="13248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Studies that notified the CIRB that they were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changing research procedures for the safety of the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subjects:                                                                                           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 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513971" y="3497096"/>
            <a:ext cx="7818070" cy="20993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804"/>
              </a:lnSpc>
              <a:spcAft>
                <a:spcPts val="600"/>
              </a:spcAft>
              <a:buSzPct val="100000"/>
              <a:buChar char="•"/>
            </a:pPr>
            <a:r>
              <a:rPr lang="en-US" sz="2300" b="1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If you plan to stop the new procedures (remote/telehealth, etc…) and revert back to the originally approved study procedures, no notification is necessary.</a:t>
            </a:r>
          </a:p>
          <a:p>
            <a:pPr marL="242900" indent="-242900" algn="l">
              <a:lnSpc>
                <a:spcPts val="2804"/>
              </a:lnSpc>
              <a:spcAft>
                <a:spcPts val="600"/>
              </a:spcAft>
              <a:buSzPct val="100000"/>
              <a:buChar char="•"/>
            </a:pPr>
            <a:r>
              <a:rPr lang="en-US" sz="2300" b="1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If you plan to continue the new procedures, you have 30 days to file an amendment with the CIRB to have the procedures approved for the study. 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-190452" y="6533431"/>
            <a:ext cx="551283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</a:t>
            </a:r>
            <a:endParaRPr lang="en-US" dirty="0"/>
          </a:p>
        </p:txBody>
      </p:sp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0" y="0"/>
            <a:ext cx="12198475" cy="68658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0" y="0"/>
            <a:ext cx="12198475" cy="68658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0" y="0"/>
            <a:ext cx="12198475" cy="68658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0" y="0"/>
            <a:ext cx="12198475" cy="68658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0" y="0"/>
            <a:ext cx="12198475" cy="68658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0" y="0"/>
            <a:ext cx="12198475" cy="68658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30" r="30"/>
          <a:stretch/>
        </p:blipFill>
        <p:spPr>
          <a:xfrm>
            <a:off x="0" y="0"/>
            <a:ext cx="12198475" cy="6865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Objectives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2480119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5" name="Object 4"/>
          <p:cNvSpPr/>
          <p:nvPr/>
        </p:nvSpPr>
        <p:spPr>
          <a:xfrm>
            <a:off x="2513971" y="2375400"/>
            <a:ext cx="7818070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Review facility considerations and investigator risk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assessment for resuming research activities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237815" y="3518084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7" name="Object 6"/>
          <p:cNvSpPr/>
          <p:nvPr/>
        </p:nvSpPr>
        <p:spPr>
          <a:xfrm>
            <a:off x="2513971" y="3418260"/>
            <a:ext cx="7818070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Review facility considerations and investigator risk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assessment for resuming research activities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237815" y="4565572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9" name="Object 8"/>
          <p:cNvSpPr/>
          <p:nvPr/>
        </p:nvSpPr>
        <p:spPr>
          <a:xfrm>
            <a:off x="2513971" y="4461120"/>
            <a:ext cx="7818070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Identify issues related to resuming animal facility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operations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-190452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Agenda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761810" y="2280825"/>
            <a:ext cx="1237940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1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142714" y="2309393"/>
            <a:ext cx="476131" cy="476131"/>
          </a:xfrm>
          <a:prstGeom prst="ellipse">
            <a:avLst/>
          </a:prstGeom>
          <a:noFill/>
          <a:ln w="25400">
            <a:solidFill>
              <a:srgbClr val="243557"/>
            </a:solidFill>
            <a:prstDash val="solid"/>
            <a:miter lim="800000"/>
          </a:ln>
        </p:spPr>
      </p:sp>
      <p:sp>
        <p:nvSpPr>
          <p:cNvPr id="6" name="Object 5"/>
          <p:cNvSpPr/>
          <p:nvPr/>
        </p:nvSpPr>
        <p:spPr>
          <a:xfrm>
            <a:off x="1809298" y="2398049"/>
            <a:ext cx="4808922" cy="8406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54"/>
              </a:lnSpc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Resuming in-person human</a:t>
            </a:r>
            <a:b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subjects research (5 minutes) – Dr.</a:t>
            </a:r>
            <a:b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Rachel Ramoni, CRADO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61810" y="3495854"/>
            <a:ext cx="1237940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2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1142714" y="3524422"/>
            <a:ext cx="476131" cy="476131"/>
          </a:xfrm>
          <a:prstGeom prst="ellipse">
            <a:avLst/>
          </a:prstGeom>
          <a:noFill/>
          <a:ln w="25400">
            <a:solidFill>
              <a:srgbClr val="243557"/>
            </a:solidFill>
            <a:prstDash val="solid"/>
            <a:miter lim="800000"/>
          </a:ln>
        </p:spPr>
      </p:sp>
      <p:sp>
        <p:nvSpPr>
          <p:cNvPr id="9" name="Object 8"/>
          <p:cNvSpPr/>
          <p:nvPr/>
        </p:nvSpPr>
        <p:spPr>
          <a:xfrm>
            <a:off x="1809298" y="3613078"/>
            <a:ext cx="4808922" cy="11396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54"/>
              </a:lnSpc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Evaluation of facility</a:t>
            </a:r>
            <a:b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considerations and investigator</a:t>
            </a:r>
            <a:b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risk assessment (15 minutes) – Dr.</a:t>
            </a:r>
            <a:b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Molly Klote, Director, ORPPE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046863" y="2280825"/>
            <a:ext cx="1237940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3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427768" y="2309393"/>
            <a:ext cx="476131" cy="476131"/>
          </a:xfrm>
          <a:prstGeom prst="ellipse">
            <a:avLst/>
          </a:prstGeom>
          <a:noFill/>
          <a:ln w="25400">
            <a:solidFill>
              <a:srgbClr val="243557"/>
            </a:solidFill>
            <a:prstDash val="solid"/>
            <a:miter lim="800000"/>
          </a:ln>
        </p:spPr>
      </p:sp>
      <p:sp>
        <p:nvSpPr>
          <p:cNvPr id="12" name="Object 11"/>
          <p:cNvSpPr/>
          <p:nvPr/>
        </p:nvSpPr>
        <p:spPr>
          <a:xfrm>
            <a:off x="7094351" y="2398049"/>
            <a:ext cx="4808922" cy="8406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54"/>
              </a:lnSpc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Resumption of normal animal</a:t>
            </a:r>
            <a:b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facility operations (10 minutes)  –</a:t>
            </a:r>
            <a:b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Dr. Mike Fallon, CVMO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6046863" y="3495854"/>
            <a:ext cx="1237940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4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427768" y="3524422"/>
            <a:ext cx="476131" cy="476131"/>
          </a:xfrm>
          <a:prstGeom prst="ellipse">
            <a:avLst/>
          </a:prstGeom>
          <a:noFill/>
          <a:ln w="25400">
            <a:solidFill>
              <a:srgbClr val="243557"/>
            </a:solidFill>
            <a:prstDash val="solid"/>
            <a:miter lim="800000"/>
          </a:ln>
        </p:spPr>
      </p:sp>
      <p:sp>
        <p:nvSpPr>
          <p:cNvPr id="15" name="Object 14"/>
          <p:cNvSpPr/>
          <p:nvPr/>
        </p:nvSpPr>
        <p:spPr>
          <a:xfrm>
            <a:off x="7094351" y="3613078"/>
            <a:ext cx="4808922" cy="5417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54"/>
              </a:lnSpc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Challenges facilities are facing in</a:t>
            </a:r>
            <a:b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resuming activities (30 minutes)</a:t>
            </a:r>
            <a:endParaRPr lang="en-US" dirty="0"/>
          </a:p>
        </p:txBody>
      </p:sp>
      <p:sp>
        <p:nvSpPr>
          <p:cNvPr id="16" name="Object 15"/>
          <p:cNvSpPr/>
          <p:nvPr/>
        </p:nvSpPr>
        <p:spPr>
          <a:xfrm>
            <a:off x="6046863" y="4556598"/>
            <a:ext cx="1237940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5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6427768" y="4585166"/>
            <a:ext cx="476131" cy="476131"/>
          </a:xfrm>
          <a:prstGeom prst="ellipse">
            <a:avLst/>
          </a:prstGeom>
          <a:noFill/>
          <a:ln w="25400">
            <a:solidFill>
              <a:srgbClr val="243557"/>
            </a:solidFill>
            <a:prstDash val="solid"/>
            <a:miter lim="800000"/>
          </a:ln>
        </p:spPr>
      </p:sp>
      <p:sp>
        <p:nvSpPr>
          <p:cNvPr id="18" name="Object 17"/>
          <p:cNvSpPr/>
          <p:nvPr/>
        </p:nvSpPr>
        <p:spPr>
          <a:xfrm>
            <a:off x="7094351" y="4673821"/>
            <a:ext cx="4808922" cy="24282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54"/>
              </a:lnSpc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Questions</a:t>
            </a:r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20" name="Object 19"/>
          <p:cNvSpPr/>
          <p:nvPr/>
        </p:nvSpPr>
        <p:spPr>
          <a:xfrm>
            <a:off x="-190452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3</a:t>
            </a:r>
            <a:endParaRPr lang="en-US" dirty="0"/>
          </a:p>
        </p:txBody>
      </p:sp>
      <p:pic>
        <p:nvPicPr>
          <p:cNvPr id="21" name="Object 2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37320" y="2533350"/>
            <a:ext cx="9314311" cy="13115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5886"/>
              </a:lnSpc>
              <a:spcAft>
                <a:spcPts val="600"/>
              </a:spcAft>
              <a:buNone/>
            </a:pPr>
            <a:r>
              <a:rPr lang="en-US" sz="5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Resuming In-Person Human</a:t>
            </a:r>
            <a:br>
              <a:rPr lang="en-US" sz="5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5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Subjects Research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-190452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4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Bottom line up front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2194440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5" name="Object 4"/>
          <p:cNvSpPr/>
          <p:nvPr/>
        </p:nvSpPr>
        <p:spPr>
          <a:xfrm>
            <a:off x="2513971" y="2087787"/>
            <a:ext cx="7818070" cy="9760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March 17 - Office of Research and Development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(ORD) placed an administrative hold on in-person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human subjects research 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237815" y="3584742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7" name="Object 6"/>
          <p:cNvSpPr/>
          <p:nvPr/>
        </p:nvSpPr>
        <p:spPr>
          <a:xfrm>
            <a:off x="2513971" y="3479403"/>
            <a:ext cx="7818070" cy="9760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June 2 - ORD will issued a memo to research offices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outlining required and recommended steps to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resume in-person research.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237815" y="4975045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9" name="Object 8"/>
          <p:cNvSpPr/>
          <p:nvPr/>
        </p:nvSpPr>
        <p:spPr>
          <a:xfrm>
            <a:off x="2513971" y="4871019"/>
            <a:ext cx="7818070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Would like to inform you about the process and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give you the opportunity to ask questions.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-190452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5</a:t>
            </a:r>
            <a:endParaRPr lang="en-US" dirty="0"/>
          </a:p>
        </p:txBody>
      </p:sp>
      <p:pic>
        <p:nvPicPr>
          <p:cNvPr id="12" name="Object 1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32513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76131" y="406425"/>
            <a:ext cx="11617595" cy="3499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532"/>
              </a:lnSpc>
              <a:spcAft>
                <a:spcPts val="600"/>
              </a:spcAft>
              <a:buNone/>
            </a:pPr>
            <a:r>
              <a:rPr lang="en-US" sz="34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Administrative hold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952262" y="2737229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5" name="Object 4"/>
          <p:cNvSpPr/>
          <p:nvPr/>
        </p:nvSpPr>
        <p:spPr>
          <a:xfrm>
            <a:off x="1228418" y="2632503"/>
            <a:ext cx="5056511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Put into place by ORD on March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17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952262" y="3775195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7" name="Object 6"/>
          <p:cNvSpPr/>
          <p:nvPr/>
        </p:nvSpPr>
        <p:spPr>
          <a:xfrm>
            <a:off x="1228418" y="3675363"/>
            <a:ext cx="5056511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ORD-funded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952262" y="4470346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9" name="Object 8"/>
          <p:cNvSpPr/>
          <p:nvPr/>
        </p:nvSpPr>
        <p:spPr>
          <a:xfrm>
            <a:off x="1228418" y="4369467"/>
            <a:ext cx="5056511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Human subjects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6284929" y="2737229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11" name="Object 10"/>
          <p:cNvSpPr/>
          <p:nvPr/>
        </p:nvSpPr>
        <p:spPr>
          <a:xfrm>
            <a:off x="6561084" y="2632503"/>
            <a:ext cx="5056511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In-person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6284929" y="3432380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13" name="Object 12"/>
          <p:cNvSpPr/>
          <p:nvPr/>
        </p:nvSpPr>
        <p:spPr>
          <a:xfrm>
            <a:off x="6561084" y="3326607"/>
            <a:ext cx="5056511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Non-critical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6284929" y="4127532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15" name="Object 14"/>
          <p:cNvSpPr/>
          <p:nvPr/>
        </p:nvSpPr>
        <p:spPr>
          <a:xfrm>
            <a:off x="6561084" y="4020711"/>
            <a:ext cx="5056511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Non-COVID</a:t>
            </a:r>
            <a:endParaRPr lang="en-US" dirty="0"/>
          </a:p>
        </p:txBody>
      </p:sp>
      <p:sp>
        <p:nvSpPr>
          <p:cNvPr id="16" name="Object 15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-190452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6</a:t>
            </a:r>
            <a:endParaRPr lang="en-US" dirty="0"/>
          </a:p>
        </p:txBody>
      </p:sp>
      <p:pic>
        <p:nvPicPr>
          <p:cNvPr id="18" name="Object 1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  <p:pic>
        <p:nvPicPr>
          <p:cNvPr id="19" name="Object 18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87" y="5101334"/>
            <a:ext cx="7390346" cy="454896"/>
          </a:xfrm>
          <a:prstGeom prst="rect">
            <a:avLst/>
          </a:prstGeom>
        </p:spPr>
      </p:pic>
      <p:sp>
        <p:nvSpPr>
          <p:cNvPr id="20" name="Object 19"/>
          <p:cNvSpPr/>
          <p:nvPr/>
        </p:nvSpPr>
        <p:spPr>
          <a:xfrm>
            <a:off x="702389" y="5227718"/>
            <a:ext cx="7856522" cy="1571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413"/>
              </a:lnSpc>
              <a:spcAft>
                <a:spcPts val="6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Investigators were encouraged to identify virtual mechanisms to interact with their participants.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908333" y="2159682"/>
            <a:ext cx="8372286" cy="20588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5886"/>
              </a:lnSpc>
              <a:spcAft>
                <a:spcPts val="600"/>
              </a:spcAft>
              <a:buNone/>
            </a:pPr>
            <a:r>
              <a:rPr lang="en-US" sz="5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For the rest of this</a:t>
            </a:r>
            <a:br>
              <a:rPr lang="en-US" sz="5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5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presentation, I'll just call</a:t>
            </a:r>
            <a:br>
              <a:rPr lang="en-US" sz="5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5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it “in-person research”.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-190452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7</a:t>
            </a:r>
            <a:endParaRPr lang="en-US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 l="17925" r="17925"/>
          <a:stretch/>
        </p:blipFill>
        <p:spPr>
          <a:xfrm>
            <a:off x="476131" y="1644556"/>
            <a:ext cx="4199475" cy="4364216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4" name="Object 3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Rationale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5046988" y="2613435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6" name="Object 5"/>
          <p:cNvSpPr/>
          <p:nvPr/>
        </p:nvSpPr>
        <p:spPr>
          <a:xfrm>
            <a:off x="5323144" y="2514903"/>
            <a:ext cx="6770582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Health and safety of research participants,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research staff, and everyone at the VAMC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046988" y="3660923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8" name="Object 7"/>
          <p:cNvSpPr/>
          <p:nvPr/>
        </p:nvSpPr>
        <p:spPr>
          <a:xfrm>
            <a:off x="5323144" y="3557763"/>
            <a:ext cx="6770582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Minimize PPE requirements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5046988" y="4356074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10" name="Object 9"/>
          <p:cNvSpPr/>
          <p:nvPr/>
        </p:nvSpPr>
        <p:spPr>
          <a:xfrm>
            <a:off x="5323144" y="4251866"/>
            <a:ext cx="6770582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Research staff availability for COVID-related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research and clinical requirements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-190452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8</a:t>
            </a:r>
            <a:endParaRPr lang="en-US" dirty="0"/>
          </a:p>
        </p:txBody>
      </p:sp>
      <p:pic>
        <p:nvPicPr>
          <p:cNvPr id="13" name="Object 1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6181" cy="1263651"/>
          </a:xfrm>
          <a:prstGeom prst="rect">
            <a:avLst/>
          </a:prstGeom>
          <a:solidFill>
            <a:srgbClr val="243557"/>
          </a:solidFill>
        </p:spPr>
      </p:sp>
      <p:sp>
        <p:nvSpPr>
          <p:cNvPr id="3" name="Object 2"/>
          <p:cNvSpPr/>
          <p:nvPr/>
        </p:nvSpPr>
        <p:spPr>
          <a:xfrm>
            <a:off x="476131" y="401855"/>
            <a:ext cx="11617595" cy="3856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924"/>
              </a:lnSpc>
              <a:spcAft>
                <a:spcPts val="600"/>
              </a:spcAft>
              <a:buNone/>
            </a:pPr>
            <a:r>
              <a:rPr lang="en-US" sz="38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Consequences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2237815" y="2480119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5" name="Object 4"/>
          <p:cNvSpPr/>
          <p:nvPr/>
        </p:nvSpPr>
        <p:spPr>
          <a:xfrm>
            <a:off x="2513971" y="2376764"/>
            <a:ext cx="7818070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Benefits of participation in research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237815" y="3175270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7" name="Object 6"/>
          <p:cNvSpPr/>
          <p:nvPr/>
        </p:nvSpPr>
        <p:spPr>
          <a:xfrm>
            <a:off x="2513971" y="3070867"/>
            <a:ext cx="7818070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Research helps to attract and retain clinicians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237815" y="3870421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9" name="Object 8"/>
          <p:cNvSpPr/>
          <p:nvPr/>
        </p:nvSpPr>
        <p:spPr>
          <a:xfrm>
            <a:off x="2513971" y="3764971"/>
            <a:ext cx="7818070" cy="6272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Learning healthcare system depends on active</a:t>
            </a:r>
            <a:b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</a:b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research program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2237815" y="4908386"/>
            <a:ext cx="133317" cy="133317"/>
          </a:xfrm>
          <a:prstGeom prst="ellipse">
            <a:avLst/>
          </a:prstGeom>
          <a:solidFill>
            <a:srgbClr val="243557"/>
          </a:solidFill>
        </p:spPr>
      </p:sp>
      <p:sp>
        <p:nvSpPr>
          <p:cNvPr id="11" name="Object 10"/>
          <p:cNvSpPr/>
          <p:nvPr/>
        </p:nvSpPr>
        <p:spPr>
          <a:xfrm>
            <a:off x="2513971" y="4807831"/>
            <a:ext cx="7818070" cy="2785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747"/>
              </a:lnSpc>
              <a:spcAft>
                <a:spcPts val="600"/>
              </a:spcAft>
              <a:buNone/>
            </a:pPr>
            <a:r>
              <a:rPr lang="en-US" sz="2600" dirty="0">
                <a:solidFill>
                  <a:srgbClr val="000000"/>
                </a:solidFill>
                <a:latin typeface="Source Sans Pro SemiBold" pitchFamily="34" charset="0"/>
                <a:ea typeface="Source Sans Pro SemiBold" pitchFamily="34" charset="-122"/>
                <a:cs typeface="Source Sans Pro SemiBold" pitchFamily="34" charset="-120"/>
              </a:rPr>
              <a:t>Impacts on research budget and productivity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1047488" y="6351587"/>
            <a:ext cx="10093976" cy="50469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  <a:buNone/>
            </a:pPr>
            <a:r>
              <a:rPr lang="en-US" sz="8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ORD Webinar- June 2020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-190452" y="6533431"/>
            <a:ext cx="466094" cy="1410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spcAft>
                <a:spcPts val="600"/>
              </a:spcAft>
              <a:buNone/>
            </a:pPr>
            <a:r>
              <a:rPr lang="en-US" sz="1400" dirty="0">
                <a:solidFill>
                  <a:srgbClr val="161616">
                    <a:alpha val="50000"/>
                  </a:srgbClr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9</a:t>
            </a:r>
            <a:endParaRPr lang="en-US" dirty="0"/>
          </a:p>
        </p:txBody>
      </p:sp>
      <p:pic>
        <p:nvPicPr>
          <p:cNvPr id="14" name="Object 1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89" y="6284929"/>
            <a:ext cx="1904524" cy="428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409</Words>
  <Application>Microsoft Office PowerPoint</Application>
  <PresentationFormat>Widescreen</PresentationFormat>
  <Paragraphs>99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Source Sans Pro</vt:lpstr>
      <vt:lpstr>Source Sans Pro SemiBold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to Resume Research at VA Facilities</dc:title>
  <dc:subject>Process to Resume Research at VA Facilities</dc:subject>
  <dc:creator/>
  <cp:keywords>Process to Resume Research at VA Facilities</cp:keywords>
  <cp:lastModifiedBy>Rivera, Portia T</cp:lastModifiedBy>
  <cp:revision>3</cp:revision>
  <dcterms:created xsi:type="dcterms:W3CDTF">2020-06-04T13:44:04Z</dcterms:created>
  <dcterms:modified xsi:type="dcterms:W3CDTF">2020-06-05T17:16:19Z</dcterms:modified>
</cp:coreProperties>
</file>